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9"/>
  </p:notesMasterIdLst>
  <p:sldIdLst>
    <p:sldId id="256" r:id="rId2"/>
    <p:sldId id="312" r:id="rId3"/>
    <p:sldId id="289" r:id="rId4"/>
    <p:sldId id="316" r:id="rId5"/>
    <p:sldId id="298" r:id="rId6"/>
    <p:sldId id="323" r:id="rId7"/>
    <p:sldId id="324" r:id="rId8"/>
  </p:sldIdLst>
  <p:sldSz cx="9144000" cy="5715000" type="screen16x1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80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2" autoAdjust="0"/>
    <p:restoredTop sz="94713" autoAdjust="0"/>
  </p:normalViewPr>
  <p:slideViewPr>
    <p:cSldViewPr>
      <p:cViewPr varScale="1">
        <p:scale>
          <a:sx n="126" d="100"/>
          <a:sy n="126" d="100"/>
        </p:scale>
        <p:origin x="228" y="120"/>
      </p:cViewPr>
      <p:guideLst>
        <p:guide orient="horz" pos="1800"/>
        <p:guide pos="2880"/>
      </p:guideLst>
    </p:cSldViewPr>
  </p:slideViewPr>
  <p:outlineViewPr>
    <p:cViewPr>
      <p:scale>
        <a:sx n="33" d="100"/>
        <a:sy n="33" d="100"/>
      </p:scale>
      <p:origin x="0" y="-206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B1DE118D-1E65-49C2-BC64-FD752CA0D258}" type="datetimeFigureOut">
              <a:rPr lang="en-US"/>
              <a:pPr>
                <a:defRPr/>
              </a:pPr>
              <a:t>8/26/2021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010F4021-697B-435F-AB67-E79E7F5FDE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51304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2D1D56-42A0-4E15-A7B7-13C5D7FE59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45032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5365"/>
            <a:ext cx="8229600" cy="59663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52500"/>
            <a:ext cx="8305800" cy="4318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390516-8E9A-4341-B9BC-EA71230116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08030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A7411C-50F3-439B-A172-D78B9B44E8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2477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E88395-51D4-402F-A507-1382C6CB3B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6574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6B4E74-E97A-4D90-BF5F-D9FADEB144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55174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C2EDFE-52F1-47B6-86A3-4A0F783CCE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47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A6487A-C881-4656-BFDC-10A40E38B4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14506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C59740-54F6-453E-B57C-DF10E97228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9061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865"/>
            <a:ext cx="2057400" cy="487627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865"/>
            <a:ext cx="6019800" cy="487627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BEF36D-F0F7-4DB9-9ABE-45888DCD24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2806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81782"/>
            <a:ext cx="8229600" cy="5966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81000" y="952500"/>
            <a:ext cx="8305800" cy="431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10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296959"/>
            <a:ext cx="2895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FC4B457A-9C89-40D9-BF1E-54D9B094FD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1" name="Picture 2" descr="http://mbg.au.dk/fileadmin/site_files/mb/Logoer/au/aulogo.jpg"/>
          <p:cNvPicPr>
            <a:picLocks noChangeAspect="1" noChangeArrowheads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25" y="58208"/>
            <a:ext cx="2091690" cy="8298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hf hdr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cs typeface="Arial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cs typeface="Arial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cs typeface="Arial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cs typeface="Arial" charset="0"/>
        </a:defRPr>
      </a:lvl5pPr>
      <a:lvl6pPr marL="457200" algn="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cs typeface="Arial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cs typeface="Arial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cs typeface="Arial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Microservices and DevOps</a:t>
            </a:r>
            <a:endParaRPr lang="en-US" altLang="en-US" dirty="0">
              <a:latin typeface="Arial" charset="0"/>
              <a:cs typeface="Arial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DevOps and Container Technology</a:t>
            </a:r>
          </a:p>
          <a:p>
            <a:pPr>
              <a:defRPr/>
            </a:pPr>
            <a:r>
              <a:rPr lang="en-US" sz="2000" dirty="0"/>
              <a:t>Scientific Process</a:t>
            </a:r>
            <a:endParaRPr lang="en-US" dirty="0"/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sz="1600" dirty="0"/>
              <a:t>Henrik </a:t>
            </a:r>
            <a:r>
              <a:rPr lang="en-US" sz="1600" dirty="0" err="1"/>
              <a:t>Bærbak</a:t>
            </a:r>
            <a:r>
              <a:rPr lang="en-US" sz="1600" dirty="0"/>
              <a:t> Christensen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Scientific Process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9500" y="1143000"/>
            <a:ext cx="6921500" cy="4318000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b="1" dirty="0"/>
              <a:t>Apply Science in your work!</a:t>
            </a:r>
          </a:p>
          <a:p>
            <a:pPr lvl="1"/>
            <a:r>
              <a:rPr lang="en-US" i="1" dirty="0"/>
              <a:t>(Most likely, you will need what you’ve written down at the final individual exam)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390516-8E9A-4341-B9BC-EA7123011609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447800" y="952500"/>
            <a:ext cx="6108700" cy="311150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3667" i="1" dirty="0"/>
              <a:t>The </a:t>
            </a:r>
            <a:r>
              <a:rPr lang="da-DK" sz="3667" i="1" dirty="0" err="1"/>
              <a:t>only</a:t>
            </a:r>
            <a:r>
              <a:rPr lang="da-DK" sz="3667" i="1" dirty="0"/>
              <a:t> difference </a:t>
            </a:r>
            <a:r>
              <a:rPr lang="da-DK" sz="3667" i="1" dirty="0" err="1"/>
              <a:t>between</a:t>
            </a:r>
            <a:r>
              <a:rPr lang="da-DK" sz="3667" i="1" dirty="0"/>
              <a:t> </a:t>
            </a:r>
            <a:r>
              <a:rPr lang="da-DK" sz="3667" i="1" dirty="0" err="1"/>
              <a:t>screwing</a:t>
            </a:r>
            <a:r>
              <a:rPr lang="da-DK" sz="3667" i="1" dirty="0"/>
              <a:t> </a:t>
            </a:r>
            <a:r>
              <a:rPr lang="da-DK" sz="3667" i="1" dirty="0" err="1"/>
              <a:t>around</a:t>
            </a:r>
            <a:r>
              <a:rPr lang="da-DK" sz="3667" i="1" dirty="0"/>
              <a:t> and science is </a:t>
            </a:r>
            <a:r>
              <a:rPr lang="da-DK" sz="3667" i="1" dirty="0" err="1"/>
              <a:t>writing</a:t>
            </a:r>
            <a:r>
              <a:rPr lang="da-DK" sz="3667" i="1" dirty="0"/>
              <a:t> it </a:t>
            </a:r>
            <a:r>
              <a:rPr lang="da-DK" sz="3667" i="1" dirty="0" err="1"/>
              <a:t>down</a:t>
            </a:r>
            <a:r>
              <a:rPr lang="da-DK" sz="3667" i="1" dirty="0"/>
              <a:t>!</a:t>
            </a:r>
          </a:p>
          <a:p>
            <a:pPr algn="ctr"/>
            <a:r>
              <a:rPr lang="da-DK" sz="3000" dirty="0"/>
              <a:t>- Andy Savage / </a:t>
            </a:r>
            <a:r>
              <a:rPr lang="da-DK" sz="3000" dirty="0" err="1"/>
              <a:t>MythBusters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13708181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5181600" y="4927600"/>
            <a:ext cx="1778000" cy="38100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noProof="0" dirty="0">
                <a:latin typeface="Arial" charset="0"/>
                <a:cs typeface="Arial" charset="0"/>
              </a:rPr>
              <a:t>Scientific Process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000" dirty="0">
                <a:latin typeface="Arial" charset="0"/>
                <a:cs typeface="Arial" charset="0"/>
              </a:rPr>
              <a:t>Observation</a:t>
            </a:r>
          </a:p>
          <a:p>
            <a:pPr lvl="1"/>
            <a:r>
              <a:rPr lang="en-US" altLang="en-US" sz="1667" dirty="0">
                <a:latin typeface="Arial" charset="0"/>
                <a:cs typeface="Arial" charset="0"/>
              </a:rPr>
              <a:t>How does system behave?</a:t>
            </a:r>
          </a:p>
          <a:p>
            <a:r>
              <a:rPr lang="en-US" altLang="en-US" sz="2000" dirty="0">
                <a:latin typeface="Arial" charset="0"/>
                <a:cs typeface="Arial" charset="0"/>
              </a:rPr>
              <a:t>Hypothesis</a:t>
            </a:r>
          </a:p>
          <a:p>
            <a:pPr lvl="1"/>
            <a:r>
              <a:rPr lang="en-US" altLang="en-US" sz="1667" dirty="0">
                <a:latin typeface="Arial" charset="0"/>
                <a:cs typeface="Arial" charset="0"/>
              </a:rPr>
              <a:t>Improve/correct by doing X</a:t>
            </a:r>
          </a:p>
          <a:p>
            <a:r>
              <a:rPr lang="en-US" altLang="en-US" sz="2000" dirty="0">
                <a:latin typeface="Arial" charset="0"/>
                <a:cs typeface="Arial" charset="0"/>
              </a:rPr>
              <a:t>Experiment</a:t>
            </a:r>
          </a:p>
          <a:p>
            <a:pPr lvl="1"/>
            <a:r>
              <a:rPr lang="en-US" altLang="en-US" sz="1667" dirty="0">
                <a:latin typeface="Arial" charset="0"/>
                <a:cs typeface="Arial" charset="0"/>
              </a:rPr>
              <a:t>Execute</a:t>
            </a:r>
          </a:p>
          <a:p>
            <a:r>
              <a:rPr lang="en-US" altLang="en-US" sz="2000" dirty="0">
                <a:latin typeface="Arial" charset="0"/>
                <a:cs typeface="Arial" charset="0"/>
              </a:rPr>
              <a:t>Conclusion</a:t>
            </a:r>
          </a:p>
          <a:p>
            <a:pPr lvl="1"/>
            <a:r>
              <a:rPr lang="en-US" altLang="en-US" sz="1667" dirty="0">
                <a:latin typeface="Arial" charset="0"/>
                <a:cs typeface="Arial" charset="0"/>
              </a:rPr>
              <a:t>Hypothesis is</a:t>
            </a:r>
          </a:p>
          <a:p>
            <a:endParaRPr lang="en-US" altLang="en-US" sz="2333" dirty="0">
              <a:latin typeface="Arial" charset="0"/>
              <a:cs typeface="Arial" charset="0"/>
            </a:endParaRPr>
          </a:p>
          <a:p>
            <a:endParaRPr lang="en-US" altLang="en-US" dirty="0">
              <a:latin typeface="Arial" charset="0"/>
              <a:cs typeface="Arial" charset="0"/>
            </a:endParaRPr>
          </a:p>
          <a:p>
            <a:r>
              <a:rPr lang="en-US" altLang="en-US" sz="2333" i="1" dirty="0">
                <a:latin typeface="Arial" charset="0"/>
                <a:cs typeface="Arial" charset="0"/>
              </a:rPr>
              <a:t>Detailed Record Keeping!</a:t>
            </a:r>
          </a:p>
          <a:p>
            <a:pPr lvl="1"/>
            <a:r>
              <a:rPr lang="en-US" altLang="en-US" sz="1667" dirty="0">
                <a:latin typeface="Arial" charset="0"/>
                <a:cs typeface="Arial" charset="0"/>
              </a:rPr>
              <a:t>To avoid getting lost! To track progress! To </a:t>
            </a:r>
            <a:r>
              <a:rPr lang="en-US" altLang="en-US" sz="1667" b="1" dirty="0">
                <a:latin typeface="Arial" charset="0"/>
                <a:cs typeface="Arial" charset="0"/>
              </a:rPr>
              <a:t>be reproducible!</a:t>
            </a:r>
            <a:endParaRPr lang="en-US" altLang="en-US" sz="1667" dirty="0">
              <a:latin typeface="Arial" charset="0"/>
              <a:cs typeface="Arial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77000" y="5296959"/>
            <a:ext cx="1778000" cy="304271"/>
          </a:xfrm>
        </p:spPr>
        <p:txBody>
          <a:bodyPr/>
          <a:lstStyle/>
          <a:p>
            <a:pPr>
              <a:defRPr/>
            </a:pPr>
            <a:fld id="{53695866-48BC-4A46-9EBC-9C566FB493D0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5715000" y="889000"/>
            <a:ext cx="1346211" cy="635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/>
              <a:t>Observation</a:t>
            </a:r>
            <a:endParaRPr lang="en-US" dirty="0"/>
          </a:p>
        </p:txBody>
      </p:sp>
      <p:sp>
        <p:nvSpPr>
          <p:cNvPr id="3" name="Right Arrow 2"/>
          <p:cNvSpPr/>
          <p:nvPr/>
        </p:nvSpPr>
        <p:spPr>
          <a:xfrm rot="2326395">
            <a:off x="7124712" y="1650884"/>
            <a:ext cx="571500" cy="444500"/>
          </a:xfrm>
          <a:prstGeom prst="rightArrow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048500" y="2349500"/>
            <a:ext cx="1333500" cy="635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 err="1"/>
              <a:t>Hypothesis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4495800" y="2349500"/>
            <a:ext cx="1409700" cy="635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/>
              <a:t>Experiment</a:t>
            </a:r>
            <a:endParaRPr lang="en-US" dirty="0"/>
          </a:p>
        </p:txBody>
      </p:sp>
      <p:sp>
        <p:nvSpPr>
          <p:cNvPr id="11" name="Right Arrow 10"/>
          <p:cNvSpPr/>
          <p:nvPr/>
        </p:nvSpPr>
        <p:spPr>
          <a:xfrm rot="10800000">
            <a:off x="6191250" y="2363611"/>
            <a:ext cx="571500" cy="444500"/>
          </a:xfrm>
          <a:prstGeom prst="rightArrow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ight Arrow 11"/>
          <p:cNvSpPr/>
          <p:nvPr/>
        </p:nvSpPr>
        <p:spPr>
          <a:xfrm rot="18693072">
            <a:off x="5340608" y="1655955"/>
            <a:ext cx="571500" cy="444500"/>
          </a:xfrm>
          <a:prstGeom prst="rightArrow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667500" y="3810000"/>
            <a:ext cx="1409700" cy="698500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 err="1"/>
              <a:t>Finding</a:t>
            </a:r>
            <a:endParaRPr lang="da-DK" dirty="0"/>
          </a:p>
          <a:p>
            <a:pPr algn="ctr"/>
            <a:r>
              <a:rPr lang="da-DK" dirty="0" err="1"/>
              <a:t>Theory</a:t>
            </a:r>
            <a:endParaRPr lang="en-US" dirty="0"/>
          </a:p>
        </p:txBody>
      </p:sp>
      <p:sp>
        <p:nvSpPr>
          <p:cNvPr id="8" name="Right Arrow 7"/>
          <p:cNvSpPr/>
          <p:nvPr/>
        </p:nvSpPr>
        <p:spPr>
          <a:xfrm rot="17553662">
            <a:off x="7247631" y="3239428"/>
            <a:ext cx="488962" cy="317500"/>
          </a:xfrm>
          <a:prstGeom prst="rightArrow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5905500" y="1587500"/>
            <a:ext cx="1143000" cy="637856"/>
          </a:xfrm>
          <a:prstGeom prst="ellipse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167" b="1" i="1" dirty="0" err="1"/>
              <a:t>Detailed</a:t>
            </a:r>
            <a:r>
              <a:rPr lang="da-DK" sz="1167" b="1" i="1" dirty="0"/>
              <a:t> </a:t>
            </a:r>
            <a:r>
              <a:rPr lang="da-DK" sz="1167" b="1" i="1" dirty="0" err="1"/>
              <a:t>Record</a:t>
            </a:r>
            <a:r>
              <a:rPr lang="da-DK" sz="1167" b="1" i="1" dirty="0"/>
              <a:t> </a:t>
            </a:r>
            <a:r>
              <a:rPr lang="da-DK" sz="1167" b="1" i="1" dirty="0" err="1"/>
              <a:t>Keeping</a:t>
            </a:r>
            <a:endParaRPr lang="en-US" sz="1167" b="1" i="1" dirty="0"/>
          </a:p>
        </p:txBody>
      </p:sp>
      <p:sp>
        <p:nvSpPr>
          <p:cNvPr id="14" name="Rectangle 13"/>
          <p:cNvSpPr/>
          <p:nvPr/>
        </p:nvSpPr>
        <p:spPr>
          <a:xfrm>
            <a:off x="1411487" y="3683000"/>
            <a:ext cx="1509513" cy="76200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TRUE:</a:t>
            </a:r>
          </a:p>
          <a:p>
            <a:pPr algn="ctr"/>
            <a:r>
              <a:rPr lang="en-US" dirty="0"/>
              <a:t>Refine Hypo.</a:t>
            </a:r>
          </a:p>
        </p:txBody>
      </p:sp>
      <p:sp>
        <p:nvSpPr>
          <p:cNvPr id="15" name="Rectangle 14"/>
          <p:cNvSpPr/>
          <p:nvPr/>
        </p:nvSpPr>
        <p:spPr>
          <a:xfrm>
            <a:off x="3301999" y="3683000"/>
            <a:ext cx="1509513" cy="76200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FALSE:</a:t>
            </a:r>
          </a:p>
          <a:p>
            <a:pPr algn="ctr"/>
            <a:r>
              <a:rPr lang="en-US" dirty="0"/>
              <a:t>Alt. Hypo.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Experiments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Keep the </a:t>
            </a:r>
            <a:r>
              <a:rPr lang="en-US" i="1" dirty="0"/>
              <a:t>diary/logbook/journal</a:t>
            </a:r>
            <a:r>
              <a:rPr lang="en-US" dirty="0"/>
              <a:t> at hand! Make </a:t>
            </a:r>
            <a:r>
              <a:rPr lang="en-US" b="1" dirty="0"/>
              <a:t>notes!</a:t>
            </a:r>
          </a:p>
          <a:p>
            <a:pPr lvl="1"/>
            <a:r>
              <a:rPr lang="en-US" b="1" dirty="0"/>
              <a:t>Goal, hypothesis, experiment, conclude [loop]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390516-8E9A-4341-B9BC-EA7123011609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6001" y="2032000"/>
            <a:ext cx="3338019" cy="3238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5999" y="2032000"/>
            <a:ext cx="2956560" cy="3238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/>
          <p:cNvSpPr/>
          <p:nvPr/>
        </p:nvSpPr>
        <p:spPr>
          <a:xfrm rot="824114">
            <a:off x="3021202" y="1903239"/>
            <a:ext cx="1651000" cy="50800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67" dirty="0"/>
              <a:t>Tool evaluation for </a:t>
            </a:r>
            <a:r>
              <a:rPr lang="en-US" sz="1167" dirty="0" err="1"/>
              <a:t>Akhera</a:t>
            </a:r>
            <a:endParaRPr lang="en-US" sz="1167" dirty="0"/>
          </a:p>
        </p:txBody>
      </p:sp>
      <p:sp>
        <p:nvSpPr>
          <p:cNvPr id="10" name="Rectangle 9"/>
          <p:cNvSpPr/>
          <p:nvPr/>
        </p:nvSpPr>
        <p:spPr>
          <a:xfrm rot="824114">
            <a:off x="6577203" y="1946101"/>
            <a:ext cx="1651000" cy="50800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67" dirty="0" err="1"/>
              <a:t>SonarQube</a:t>
            </a:r>
            <a:r>
              <a:rPr lang="en-US" sz="1167" dirty="0"/>
              <a:t> setup for </a:t>
            </a:r>
            <a:r>
              <a:rPr lang="en-US" sz="1167" dirty="0" err="1"/>
              <a:t>CloudArch</a:t>
            </a:r>
            <a:r>
              <a:rPr lang="en-US" sz="1167" dirty="0"/>
              <a:t> Auto </a:t>
            </a:r>
            <a:r>
              <a:rPr lang="en-US" sz="1167" dirty="0" err="1"/>
              <a:t>eval</a:t>
            </a:r>
            <a:endParaRPr lang="en-US" sz="1167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4708905" y="3937000"/>
            <a:ext cx="498096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963753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Example: Guides (Conclusions)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/>
              <a:t>Update the Cave Subscription service (2016 version)</a:t>
            </a:r>
          </a:p>
          <a:p>
            <a:endParaRPr lang="en-US" i="1" noProof="0" dirty="0"/>
          </a:p>
          <a:p>
            <a:endParaRPr lang="en-US" i="1" dirty="0"/>
          </a:p>
          <a:p>
            <a:endParaRPr lang="en-US" i="1" noProof="0" dirty="0"/>
          </a:p>
          <a:p>
            <a:r>
              <a:rPr lang="en-US" i="1" noProof="0" dirty="0"/>
              <a:t>All that Gradle stuff…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390516-8E9A-4341-B9BC-EA7123011609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1387" y="1403834"/>
            <a:ext cx="3833813" cy="1377466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5372392F-E5C3-46BE-874C-98A3CFCC3A8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12044" y="3362896"/>
            <a:ext cx="3490912" cy="218673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A207BE21-DE9D-46F6-92B6-AD22D29B373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67400" y="3311326"/>
            <a:ext cx="2293856" cy="208597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4935010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note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Detailed record keeping saves your sanity!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Christmas vacation: MQ update lead to total reinstall</a:t>
            </a:r>
          </a:p>
          <a:p>
            <a:pPr lvl="2"/>
            <a:r>
              <a:rPr lang="en-US" dirty="0"/>
              <a:t>Guides helped me reestablish full working environment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Extending Mongo DB disks</a:t>
            </a:r>
          </a:p>
          <a:p>
            <a:pPr lvl="2"/>
            <a:r>
              <a:rPr lang="en-US" dirty="0"/>
              <a:t>Involves repeating 10-15 steps in three differently configured machines</a:t>
            </a:r>
          </a:p>
          <a:p>
            <a:pPr lvl="2"/>
            <a:r>
              <a:rPr lang="en-US" i="1" dirty="0"/>
              <a:t>And a wrong step may crash 6 TB data </a:t>
            </a:r>
            <a:r>
              <a:rPr lang="en-US" i="1" dirty="0">
                <a:sym typeface="Wingdings" panose="05000000000000000000" pitchFamily="2" charset="2"/>
              </a:rPr>
              <a:t></a:t>
            </a:r>
          </a:p>
          <a:p>
            <a:pPr lvl="1"/>
            <a:endParaRPr lang="en-US" i="1" dirty="0">
              <a:sym typeface="Wingdings" panose="05000000000000000000" pitchFamily="2" charset="2"/>
            </a:endParaRPr>
          </a:p>
          <a:p>
            <a:pPr lvl="1"/>
            <a:endParaRPr lang="en-US" i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390516-8E9A-4341-B9BC-EA7123011609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3377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C9870B-F955-439C-92DE-1AFAD92B40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Test-Driven-Development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9240F3-E064-407B-876E-7E5FF42354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/>
              <a:t>Is basically a natural science process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F2BFBD-6B3D-4ED7-9C5B-B199737D6B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BA5AF7-8338-49FF-946F-70F51FC004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366CF3-A2CE-43E7-B795-76DB31AFA8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390516-8E9A-4341-B9BC-EA7123011609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C814298-1219-4F4E-B25A-9A2DEA16E23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2050" y="1495425"/>
            <a:ext cx="6819900" cy="3152775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240E271D-7A80-4E46-980C-EDC8E3F1B499}"/>
              </a:ext>
            </a:extLst>
          </p:cNvPr>
          <p:cNvSpPr/>
          <p:nvPr/>
        </p:nvSpPr>
        <p:spPr>
          <a:xfrm>
            <a:off x="6858000" y="4533900"/>
            <a:ext cx="1295400" cy="304800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400" dirty="0"/>
              <a:t>Reed, 2019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D8A1D038-087D-4BE6-8C31-AD957CBA6F94}"/>
              </a:ext>
            </a:extLst>
          </p:cNvPr>
          <p:cNvCxnSpPr/>
          <p:nvPr/>
        </p:nvCxnSpPr>
        <p:spPr>
          <a:xfrm>
            <a:off x="5562600" y="2233613"/>
            <a:ext cx="2209800" cy="0"/>
          </a:xfrm>
          <a:prstGeom prst="line">
            <a:avLst/>
          </a:prstGeom>
          <a:ln w="38100">
            <a:solidFill>
              <a:srgbClr val="C0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7EFB832F-60A3-4E20-A298-2C18F4E40782}"/>
              </a:ext>
            </a:extLst>
          </p:cNvPr>
          <p:cNvCxnSpPr/>
          <p:nvPr/>
        </p:nvCxnSpPr>
        <p:spPr>
          <a:xfrm>
            <a:off x="1162050" y="2462213"/>
            <a:ext cx="6229350" cy="0"/>
          </a:xfrm>
          <a:prstGeom prst="line">
            <a:avLst/>
          </a:prstGeom>
          <a:ln w="38100">
            <a:solidFill>
              <a:srgbClr val="C0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D2237E5D-24A2-41AA-9828-51A302B75459}"/>
              </a:ext>
            </a:extLst>
          </p:cNvPr>
          <p:cNvCxnSpPr/>
          <p:nvPr/>
        </p:nvCxnSpPr>
        <p:spPr>
          <a:xfrm>
            <a:off x="1162050" y="2767013"/>
            <a:ext cx="2571750" cy="0"/>
          </a:xfrm>
          <a:prstGeom prst="line">
            <a:avLst/>
          </a:prstGeom>
          <a:ln w="38100">
            <a:solidFill>
              <a:srgbClr val="C0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521648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>
          <a:solidFill>
            <a:srgbClr val="C00000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38100">
          <a:solidFill>
            <a:srgbClr val="C00000"/>
          </a:solidFill>
          <a:headEnd type="none" w="med" len="med"/>
          <a:tailEnd type="none" w="med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579</TotalTime>
  <Words>267</Words>
  <Application>Microsoft Office PowerPoint</Application>
  <PresentationFormat>On-screen Show (16:10)</PresentationFormat>
  <Paragraphs>81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Microservices and DevOps</vt:lpstr>
      <vt:lpstr>Scientific Process</vt:lpstr>
      <vt:lpstr>Scientific Process</vt:lpstr>
      <vt:lpstr>Example: Experiments</vt:lpstr>
      <vt:lpstr>Example: Guides (Conclusions)</vt:lpstr>
      <vt:lpstr>A note</vt:lpstr>
      <vt:lpstr>Test-Driven-Development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Stability</dc:title>
  <dc:creator>hbc</dc:creator>
  <cp:lastModifiedBy>Henrik Bærbak Christensen</cp:lastModifiedBy>
  <cp:revision>76</cp:revision>
  <dcterms:created xsi:type="dcterms:W3CDTF">2006-08-16T00:00:00Z</dcterms:created>
  <dcterms:modified xsi:type="dcterms:W3CDTF">2021-08-26T07:22:33Z</dcterms:modified>
</cp:coreProperties>
</file>