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312" r:id="rId3"/>
    <p:sldId id="289" r:id="rId4"/>
    <p:sldId id="316" r:id="rId5"/>
    <p:sldId id="298" r:id="rId6"/>
    <p:sldId id="323" r:id="rId7"/>
    <p:sldId id="324" r:id="rId8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713" autoAdjust="0"/>
  </p:normalViewPr>
  <p:slideViewPr>
    <p:cSldViewPr>
      <p:cViewPr varScale="1">
        <p:scale>
          <a:sx n="126" d="100"/>
          <a:sy n="126" d="100"/>
        </p:scale>
        <p:origin x="228" y="120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-20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8/26/2021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DevOps and Container Technology</a:t>
            </a:r>
          </a:p>
          <a:p>
            <a:pPr>
              <a:defRPr/>
            </a:pPr>
            <a:r>
              <a:rPr lang="en-US" sz="2000" dirty="0"/>
              <a:t>Scientific Process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sz="1600" dirty="0"/>
              <a:t>Henrik </a:t>
            </a:r>
            <a:r>
              <a:rPr lang="en-US" sz="1600" dirty="0" err="1"/>
              <a:t>Bærbak</a:t>
            </a:r>
            <a:r>
              <a:rPr lang="en-US" sz="1600" dirty="0"/>
              <a:t>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Scientific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0" y="1143000"/>
            <a:ext cx="6921500" cy="4318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Apply Science in your work!</a:t>
            </a:r>
          </a:p>
          <a:p>
            <a:pPr lvl="1"/>
            <a:r>
              <a:rPr lang="en-US" i="1" dirty="0"/>
              <a:t>(Most likely, you will need what you’ve written down at the final individual exam)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447800" y="952500"/>
            <a:ext cx="6108700" cy="31115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667" i="1" dirty="0"/>
              <a:t>The </a:t>
            </a:r>
            <a:r>
              <a:rPr lang="da-DK" sz="3667" i="1" dirty="0" err="1"/>
              <a:t>only</a:t>
            </a:r>
            <a:r>
              <a:rPr lang="da-DK" sz="3667" i="1" dirty="0"/>
              <a:t> difference </a:t>
            </a:r>
            <a:r>
              <a:rPr lang="da-DK" sz="3667" i="1" dirty="0" err="1"/>
              <a:t>between</a:t>
            </a:r>
            <a:r>
              <a:rPr lang="da-DK" sz="3667" i="1" dirty="0"/>
              <a:t> </a:t>
            </a:r>
            <a:r>
              <a:rPr lang="da-DK" sz="3667" i="1" dirty="0" err="1"/>
              <a:t>screwing</a:t>
            </a:r>
            <a:r>
              <a:rPr lang="da-DK" sz="3667" i="1" dirty="0"/>
              <a:t> </a:t>
            </a:r>
            <a:r>
              <a:rPr lang="da-DK" sz="3667" i="1" dirty="0" err="1"/>
              <a:t>around</a:t>
            </a:r>
            <a:r>
              <a:rPr lang="da-DK" sz="3667" i="1" dirty="0"/>
              <a:t> and science is </a:t>
            </a:r>
            <a:r>
              <a:rPr lang="da-DK" sz="3667" i="1" dirty="0" err="1"/>
              <a:t>writing</a:t>
            </a:r>
            <a:r>
              <a:rPr lang="da-DK" sz="3667" i="1" dirty="0"/>
              <a:t> it </a:t>
            </a:r>
            <a:r>
              <a:rPr lang="da-DK" sz="3667" i="1" dirty="0" err="1"/>
              <a:t>down</a:t>
            </a:r>
            <a:r>
              <a:rPr lang="da-DK" sz="3667" i="1" dirty="0"/>
              <a:t>!</a:t>
            </a:r>
          </a:p>
          <a:p>
            <a:pPr algn="ctr"/>
            <a:r>
              <a:rPr lang="da-DK" sz="3000" dirty="0"/>
              <a:t>- Andy Savage / </a:t>
            </a:r>
            <a:r>
              <a:rPr lang="da-DK" sz="3000" dirty="0" err="1"/>
              <a:t>MythBusters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70818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5181600" y="4927600"/>
            <a:ext cx="1778000" cy="3810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Scientific Process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>
                <a:latin typeface="Arial" charset="0"/>
                <a:cs typeface="Arial" charset="0"/>
              </a:rPr>
              <a:t>Observation</a:t>
            </a:r>
          </a:p>
          <a:p>
            <a:pPr lvl="1"/>
            <a:r>
              <a:rPr lang="en-US" altLang="en-US" sz="1667" dirty="0">
                <a:latin typeface="Arial" charset="0"/>
                <a:cs typeface="Arial" charset="0"/>
              </a:rPr>
              <a:t>How does system behave?</a:t>
            </a:r>
          </a:p>
          <a:p>
            <a:r>
              <a:rPr lang="en-US" altLang="en-US" sz="2000" dirty="0">
                <a:latin typeface="Arial" charset="0"/>
                <a:cs typeface="Arial" charset="0"/>
              </a:rPr>
              <a:t>Hypothesis</a:t>
            </a:r>
          </a:p>
          <a:p>
            <a:pPr lvl="1"/>
            <a:r>
              <a:rPr lang="en-US" altLang="en-US" sz="1667" dirty="0">
                <a:latin typeface="Arial" charset="0"/>
                <a:cs typeface="Arial" charset="0"/>
              </a:rPr>
              <a:t>Improve/correct by doing X</a:t>
            </a:r>
          </a:p>
          <a:p>
            <a:r>
              <a:rPr lang="en-US" altLang="en-US" sz="2000" dirty="0">
                <a:latin typeface="Arial" charset="0"/>
                <a:cs typeface="Arial" charset="0"/>
              </a:rPr>
              <a:t>Experiment</a:t>
            </a:r>
          </a:p>
          <a:p>
            <a:pPr lvl="1"/>
            <a:r>
              <a:rPr lang="en-US" altLang="en-US" sz="1667" dirty="0">
                <a:latin typeface="Arial" charset="0"/>
                <a:cs typeface="Arial" charset="0"/>
              </a:rPr>
              <a:t>Execute</a:t>
            </a:r>
          </a:p>
          <a:p>
            <a:r>
              <a:rPr lang="en-US" altLang="en-US" sz="2000" dirty="0">
                <a:latin typeface="Arial" charset="0"/>
                <a:cs typeface="Arial" charset="0"/>
              </a:rPr>
              <a:t>Conclusion</a:t>
            </a:r>
          </a:p>
          <a:p>
            <a:pPr lvl="1"/>
            <a:r>
              <a:rPr lang="en-US" altLang="en-US" sz="1667" dirty="0">
                <a:latin typeface="Arial" charset="0"/>
                <a:cs typeface="Arial" charset="0"/>
              </a:rPr>
              <a:t>Hypothesis is</a:t>
            </a:r>
          </a:p>
          <a:p>
            <a:endParaRPr lang="en-US" altLang="en-US" sz="2333" dirty="0">
              <a:latin typeface="Arial" charset="0"/>
              <a:cs typeface="Arial" charset="0"/>
            </a:endParaRPr>
          </a:p>
          <a:p>
            <a:endParaRPr lang="en-US" altLang="en-US" dirty="0">
              <a:latin typeface="Arial" charset="0"/>
              <a:cs typeface="Arial" charset="0"/>
            </a:endParaRPr>
          </a:p>
          <a:p>
            <a:r>
              <a:rPr lang="en-US" altLang="en-US" sz="2333" i="1" dirty="0">
                <a:latin typeface="Arial" charset="0"/>
                <a:cs typeface="Arial" charset="0"/>
              </a:rPr>
              <a:t>Detailed Record Keeping!</a:t>
            </a:r>
          </a:p>
          <a:p>
            <a:pPr lvl="1"/>
            <a:r>
              <a:rPr lang="en-US" altLang="en-US" sz="1667" dirty="0">
                <a:latin typeface="Arial" charset="0"/>
                <a:cs typeface="Arial" charset="0"/>
              </a:rPr>
              <a:t>To avoid getting lost! To track progress! To </a:t>
            </a:r>
            <a:r>
              <a:rPr lang="en-US" altLang="en-US" sz="1667" b="1" dirty="0">
                <a:latin typeface="Arial" charset="0"/>
                <a:cs typeface="Arial" charset="0"/>
              </a:rPr>
              <a:t>be reproducible!</a:t>
            </a:r>
            <a:endParaRPr lang="en-US" altLang="en-US" sz="1667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77000" y="5296959"/>
            <a:ext cx="1778000" cy="304271"/>
          </a:xfrm>
        </p:spPr>
        <p:txBody>
          <a:bodyPr/>
          <a:lstStyle/>
          <a:p>
            <a:pPr>
              <a:defRPr/>
            </a:pPr>
            <a:fld id="{53695866-48BC-4A46-9EBC-9C566FB493D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715000" y="889000"/>
            <a:ext cx="1346211" cy="63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Observation</a:t>
            </a: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 rot="2326395">
            <a:off x="7124712" y="1650884"/>
            <a:ext cx="571500" cy="444500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048500" y="2349500"/>
            <a:ext cx="1333500" cy="63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Hypothesis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495800" y="2349500"/>
            <a:ext cx="1409700" cy="63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Experiment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 rot="10800000">
            <a:off x="6191250" y="2363611"/>
            <a:ext cx="571500" cy="444500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8693072">
            <a:off x="5340608" y="1655955"/>
            <a:ext cx="571500" cy="444500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667500" y="3810000"/>
            <a:ext cx="1409700" cy="6985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Finding</a:t>
            </a:r>
            <a:endParaRPr lang="da-DK" dirty="0"/>
          </a:p>
          <a:p>
            <a:pPr algn="ctr"/>
            <a:r>
              <a:rPr lang="da-DK" dirty="0" err="1"/>
              <a:t>Theory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17553662">
            <a:off x="7247631" y="3239428"/>
            <a:ext cx="488962" cy="317500"/>
          </a:xfrm>
          <a:prstGeom prst="righ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905500" y="1587500"/>
            <a:ext cx="1143000" cy="637856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67" b="1" i="1" dirty="0" err="1"/>
              <a:t>Detailed</a:t>
            </a:r>
            <a:r>
              <a:rPr lang="da-DK" sz="1167" b="1" i="1" dirty="0"/>
              <a:t> </a:t>
            </a:r>
            <a:r>
              <a:rPr lang="da-DK" sz="1167" b="1" i="1" dirty="0" err="1"/>
              <a:t>Record</a:t>
            </a:r>
            <a:r>
              <a:rPr lang="da-DK" sz="1167" b="1" i="1" dirty="0"/>
              <a:t> </a:t>
            </a:r>
            <a:r>
              <a:rPr lang="da-DK" sz="1167" b="1" i="1" dirty="0" err="1"/>
              <a:t>Keeping</a:t>
            </a:r>
            <a:endParaRPr lang="en-US" sz="1167" b="1" i="1" dirty="0"/>
          </a:p>
        </p:txBody>
      </p:sp>
      <p:sp>
        <p:nvSpPr>
          <p:cNvPr id="14" name="Rectangle 13"/>
          <p:cNvSpPr/>
          <p:nvPr/>
        </p:nvSpPr>
        <p:spPr>
          <a:xfrm>
            <a:off x="1411487" y="3683000"/>
            <a:ext cx="1509513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TRUE:</a:t>
            </a:r>
          </a:p>
          <a:p>
            <a:pPr algn="ctr"/>
            <a:r>
              <a:rPr lang="en-US" dirty="0"/>
              <a:t>Refine Hypo.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01999" y="3683000"/>
            <a:ext cx="1509513" cy="762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FALSE:</a:t>
            </a:r>
          </a:p>
          <a:p>
            <a:pPr algn="ctr"/>
            <a:r>
              <a:rPr lang="en-US" dirty="0"/>
              <a:t>Alt. Hypo.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Experiments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the </a:t>
            </a:r>
            <a:r>
              <a:rPr lang="en-US" i="1" dirty="0"/>
              <a:t>diary/logbook/journal</a:t>
            </a:r>
            <a:r>
              <a:rPr lang="en-US" dirty="0"/>
              <a:t> at hand! Make </a:t>
            </a:r>
            <a:r>
              <a:rPr lang="en-US" b="1" dirty="0"/>
              <a:t>notes!</a:t>
            </a:r>
          </a:p>
          <a:p>
            <a:pPr lvl="1"/>
            <a:r>
              <a:rPr lang="en-US" b="1" dirty="0"/>
              <a:t>Goal, hypothesis, experiment, conclude [loop]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1" y="2032000"/>
            <a:ext cx="3338019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999" y="2032000"/>
            <a:ext cx="295656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 rot="824114">
            <a:off x="3021202" y="1903239"/>
            <a:ext cx="1651000" cy="508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67" dirty="0"/>
              <a:t>Tool evaluation for </a:t>
            </a:r>
            <a:r>
              <a:rPr lang="en-US" sz="1167" dirty="0" err="1"/>
              <a:t>Akhera</a:t>
            </a:r>
            <a:endParaRPr lang="en-US" sz="1167" dirty="0"/>
          </a:p>
        </p:txBody>
      </p:sp>
      <p:sp>
        <p:nvSpPr>
          <p:cNvPr id="10" name="Rectangle 9"/>
          <p:cNvSpPr/>
          <p:nvPr/>
        </p:nvSpPr>
        <p:spPr>
          <a:xfrm rot="824114">
            <a:off x="6577203" y="1946101"/>
            <a:ext cx="1651000" cy="508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67" dirty="0" err="1"/>
              <a:t>SonarQube</a:t>
            </a:r>
            <a:r>
              <a:rPr lang="en-US" sz="1167" dirty="0"/>
              <a:t> setup for </a:t>
            </a:r>
            <a:r>
              <a:rPr lang="en-US" sz="1167" dirty="0" err="1"/>
              <a:t>CloudArch</a:t>
            </a:r>
            <a:r>
              <a:rPr lang="en-US" sz="1167" dirty="0"/>
              <a:t> Auto </a:t>
            </a:r>
            <a:r>
              <a:rPr lang="en-US" sz="1167" dirty="0" err="1"/>
              <a:t>eval</a:t>
            </a:r>
            <a:endParaRPr lang="en-US" sz="1167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708905" y="3937000"/>
            <a:ext cx="498096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375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Example: Guides (Conclusions)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Update the Cave Subscription service (2016 version)</a:t>
            </a:r>
          </a:p>
          <a:p>
            <a:endParaRPr lang="en-US" i="1" noProof="0" dirty="0"/>
          </a:p>
          <a:p>
            <a:endParaRPr lang="en-US" i="1" dirty="0"/>
          </a:p>
          <a:p>
            <a:endParaRPr lang="en-US" i="1" noProof="0" dirty="0"/>
          </a:p>
          <a:p>
            <a:r>
              <a:rPr lang="en-US" i="1" noProof="0" dirty="0"/>
              <a:t>All that Gradle stuff…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87" y="1403834"/>
            <a:ext cx="3833813" cy="137746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72392F-E5C3-46BE-874C-98A3CFCC3A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044" y="3362896"/>
            <a:ext cx="3490912" cy="218673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207BE21-DE9D-46F6-92B6-AD22D29B37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3311326"/>
            <a:ext cx="2293856" cy="20859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93501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Detailed record keeping saves your sanity!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Christmas vacation: MQ update lead to total reinstall</a:t>
            </a:r>
          </a:p>
          <a:p>
            <a:pPr lvl="2"/>
            <a:r>
              <a:rPr lang="en-US" dirty="0"/>
              <a:t>Guides helped me reestablish full working environment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Extending Mongo DB disks</a:t>
            </a:r>
          </a:p>
          <a:p>
            <a:pPr lvl="2"/>
            <a:r>
              <a:rPr lang="en-US" dirty="0"/>
              <a:t>Involves repeating 10-15 steps in three differently configured machines</a:t>
            </a:r>
          </a:p>
          <a:p>
            <a:pPr lvl="2"/>
            <a:r>
              <a:rPr lang="en-US" i="1" dirty="0"/>
              <a:t>And a wrong step may crash 6 TB data </a:t>
            </a:r>
            <a:r>
              <a:rPr lang="en-US" i="1" dirty="0">
                <a:sym typeface="Wingdings" panose="05000000000000000000" pitchFamily="2" charset="2"/>
              </a:rPr>
              <a:t></a:t>
            </a:r>
          </a:p>
          <a:p>
            <a:pPr lvl="1"/>
            <a:endParaRPr lang="en-US" i="1" dirty="0">
              <a:sym typeface="Wingdings" panose="05000000000000000000" pitchFamily="2" charset="2"/>
            </a:endParaRPr>
          </a:p>
          <a:p>
            <a:pPr lvl="1"/>
            <a:endParaRPr lang="en-US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37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9870B-F955-439C-92DE-1AFAD92B4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Test-Driven-Development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240F3-E064-407B-876E-7E5FF4235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Is basically a natural science process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2BFBD-6B3D-4ED7-9C5B-B199737D6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A5AF7-8338-49FF-946F-70F51FC00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66CF3-A2CE-43E7-B795-76DB31AFA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814298-1219-4F4E-B25A-9A2DEA16E2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050" y="1495425"/>
            <a:ext cx="6819900" cy="315277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40E271D-7A80-4E46-980C-EDC8E3F1B499}"/>
              </a:ext>
            </a:extLst>
          </p:cNvPr>
          <p:cNvSpPr/>
          <p:nvPr/>
        </p:nvSpPr>
        <p:spPr>
          <a:xfrm>
            <a:off x="6858000" y="4533900"/>
            <a:ext cx="1295400" cy="3048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dirty="0"/>
              <a:t>Reed, 2019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8A1D038-087D-4BE6-8C31-AD957CBA6F94}"/>
              </a:ext>
            </a:extLst>
          </p:cNvPr>
          <p:cNvCxnSpPr/>
          <p:nvPr/>
        </p:nvCxnSpPr>
        <p:spPr>
          <a:xfrm>
            <a:off x="5562600" y="2233613"/>
            <a:ext cx="22098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FB832F-60A3-4E20-A298-2C18F4E40782}"/>
              </a:ext>
            </a:extLst>
          </p:cNvPr>
          <p:cNvCxnSpPr/>
          <p:nvPr/>
        </p:nvCxnSpPr>
        <p:spPr>
          <a:xfrm>
            <a:off x="1162050" y="2462213"/>
            <a:ext cx="622935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237E5D-24A2-41AA-9828-51A302B75459}"/>
              </a:ext>
            </a:extLst>
          </p:cNvPr>
          <p:cNvCxnSpPr/>
          <p:nvPr/>
        </p:nvCxnSpPr>
        <p:spPr>
          <a:xfrm>
            <a:off x="1162050" y="2767013"/>
            <a:ext cx="257175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2164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267</Words>
  <Application>Microsoft Office PowerPoint</Application>
  <PresentationFormat>On-screen Show (16:10)</PresentationFormat>
  <Paragraphs>81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Microservices and DevOps</vt:lpstr>
      <vt:lpstr>Scientific Process</vt:lpstr>
      <vt:lpstr>Scientific Process</vt:lpstr>
      <vt:lpstr>Example: Experiments</vt:lpstr>
      <vt:lpstr>Example: Guides (Conclusions)</vt:lpstr>
      <vt:lpstr>A note</vt:lpstr>
      <vt:lpstr>Test-Driven-Development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76</cp:revision>
  <dcterms:created xsi:type="dcterms:W3CDTF">2006-08-16T00:00:00Z</dcterms:created>
  <dcterms:modified xsi:type="dcterms:W3CDTF">2021-08-26T07:22:33Z</dcterms:modified>
</cp:coreProperties>
</file>